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74" r:id="rId3"/>
    <p:sldId id="279" r:id="rId4"/>
    <p:sldId id="275" r:id="rId5"/>
    <p:sldId id="278" r:id="rId6"/>
    <p:sldId id="281" r:id="rId7"/>
    <p:sldId id="282" r:id="rId8"/>
    <p:sldId id="283" r:id="rId9"/>
    <p:sldId id="276" r:id="rId10"/>
    <p:sldId id="284" r:id="rId11"/>
    <p:sldId id="285" r:id="rId12"/>
    <p:sldId id="286" r:id="rId13"/>
    <p:sldId id="277" r:id="rId14"/>
    <p:sldId id="287" r:id="rId15"/>
    <p:sldId id="291" r:id="rId16"/>
    <p:sldId id="292" r:id="rId17"/>
    <p:sldId id="309" r:id="rId18"/>
    <p:sldId id="293" r:id="rId19"/>
    <p:sldId id="311" r:id="rId20"/>
    <p:sldId id="294" r:id="rId21"/>
    <p:sldId id="312" r:id="rId22"/>
    <p:sldId id="315" r:id="rId23"/>
    <p:sldId id="313" r:id="rId24"/>
    <p:sldId id="314" r:id="rId25"/>
    <p:sldId id="316" r:id="rId26"/>
    <p:sldId id="318" r:id="rId27"/>
    <p:sldId id="319" r:id="rId28"/>
    <p:sldId id="289" r:id="rId29"/>
    <p:sldId id="295" r:id="rId30"/>
    <p:sldId id="290" r:id="rId31"/>
    <p:sldId id="298" r:id="rId32"/>
    <p:sldId id="299" r:id="rId33"/>
    <p:sldId id="300" r:id="rId34"/>
    <p:sldId id="296" r:id="rId35"/>
    <p:sldId id="304" r:id="rId36"/>
    <p:sldId id="301" r:id="rId37"/>
    <p:sldId id="302" r:id="rId38"/>
    <p:sldId id="303" r:id="rId39"/>
    <p:sldId id="306" r:id="rId40"/>
    <p:sldId id="320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3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56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96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6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32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5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8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53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2725C-13E4-44FD-BD5E-10F2C4190B99}" type="datetimeFigureOut">
              <a:rPr lang="pt-BR" smtClean="0"/>
              <a:t>05/07/2018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7132-6BFC-4EF1-A68F-E8FDFD8C6A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76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anatpat.unicamp.br/DSCN4580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28" y="3142278"/>
            <a:ext cx="4943872" cy="3707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mmegias.webs.uvigo.es/a-imagenes-grandes/imagenes/epitelio-estrat-plan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" y="3311251"/>
            <a:ext cx="4573168" cy="3538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farm3.static.flickr.com/2571/3960528509_4422c56fdf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" y="0"/>
            <a:ext cx="4815416" cy="3311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kerchak.com/wp-content/uploads/2015/08/Funciones-de-las-plaqueta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66" y="0"/>
            <a:ext cx="4216053" cy="3142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182305" y="2726779"/>
            <a:ext cx="27269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800" b="1" dirty="0" smtClean="0"/>
              <a:t>Histologia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9555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208" y="27856"/>
            <a:ext cx="8229600" cy="1143000"/>
          </a:xfrm>
        </p:spPr>
        <p:txBody>
          <a:bodyPr/>
          <a:lstStyle/>
          <a:p>
            <a:r>
              <a:rPr lang="pt-BR" dirty="0"/>
              <a:t>Tecido Epitelial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8229600" cy="4925144"/>
          </a:xfrm>
        </p:spPr>
        <p:txBody>
          <a:bodyPr>
            <a:normAutofit/>
          </a:bodyPr>
          <a:lstStyle/>
          <a:p>
            <a:r>
              <a:rPr lang="pt-BR" b="1" dirty="0" smtClean="0"/>
              <a:t>Tecido Epitelial </a:t>
            </a:r>
            <a:r>
              <a:rPr lang="pt-BR" b="1" dirty="0"/>
              <a:t>G</a:t>
            </a:r>
            <a:r>
              <a:rPr lang="pt-BR" b="1" dirty="0" smtClean="0"/>
              <a:t>landular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Reveste o interior das </a:t>
            </a:r>
            <a:r>
              <a:rPr lang="pt-BR" b="1" dirty="0" smtClean="0"/>
              <a:t>Glândulas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. Glândulas: </a:t>
            </a:r>
            <a:r>
              <a:rPr lang="pt-BR" dirty="0" smtClean="0"/>
              <a:t>Conjunto de células com função de produzir e secretar substancias no corpo (hormônios, enzimas)</a:t>
            </a:r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0242" name="Picture 2" descr="http://4.bp.blogspot.com/-qO6Qwx64my0/Se4G4qITEJI/AAAAAAAADCY/H1dlQPgN-_g/s400/image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666590"/>
            <a:ext cx="3275156" cy="1981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644008" y="6186394"/>
            <a:ext cx="13308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Glândula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198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Epitelial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867" y="1268760"/>
            <a:ext cx="8229600" cy="4525963"/>
          </a:xfrm>
        </p:spPr>
        <p:txBody>
          <a:bodyPr/>
          <a:lstStyle/>
          <a:p>
            <a:r>
              <a:rPr lang="pt-BR" dirty="0" smtClean="0"/>
              <a:t>Secreção </a:t>
            </a:r>
            <a:r>
              <a:rPr lang="pt-BR" dirty="0"/>
              <a:t>de </a:t>
            </a:r>
            <a:r>
              <a:rPr lang="pt-BR" dirty="0" smtClean="0"/>
              <a:t>substâncias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Endócrina</a:t>
            </a:r>
            <a:r>
              <a:rPr lang="pt-BR" dirty="0"/>
              <a:t>: secreção vai para o </a:t>
            </a:r>
            <a:r>
              <a:rPr lang="pt-BR" dirty="0" smtClean="0"/>
              <a:t>sangue ou tecidos adjacentes. </a:t>
            </a:r>
            <a:r>
              <a:rPr lang="pt-BR" dirty="0" err="1"/>
              <a:t>Ex</a:t>
            </a:r>
            <a:r>
              <a:rPr lang="pt-BR" dirty="0"/>
              <a:t>: hormônios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Exócrina</a:t>
            </a:r>
            <a:r>
              <a:rPr lang="pt-BR" dirty="0"/>
              <a:t>: secreção vai para fora do corpo. </a:t>
            </a:r>
            <a:r>
              <a:rPr lang="pt-BR" dirty="0" err="1"/>
              <a:t>Ex</a:t>
            </a:r>
            <a:r>
              <a:rPr lang="pt-BR" dirty="0"/>
              <a:t>: glândula </a:t>
            </a:r>
            <a:r>
              <a:rPr lang="pt-BR" dirty="0" smtClean="0"/>
              <a:t>sudorípara</a:t>
            </a:r>
            <a:endParaRPr lang="pt-BR" dirty="0"/>
          </a:p>
          <a:p>
            <a:endParaRPr lang="pt-BR" dirty="0"/>
          </a:p>
        </p:txBody>
      </p:sp>
      <p:pic>
        <p:nvPicPr>
          <p:cNvPr id="11266" name="Picture 2" descr="http://minerva.ufpel.edu.br/~mgrheing/cd_histologia/geral/L1_100x_gland_sebaceaesudor%E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278138" cy="2462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701575" y="6232580"/>
            <a:ext cx="246093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Glândulas da pele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198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Epitelial</a:t>
            </a:r>
          </a:p>
        </p:txBody>
      </p:sp>
      <p:pic>
        <p:nvPicPr>
          <p:cNvPr id="12290" name="Picture 2" descr="http://2.bp.blogspot.com/-pzT3CzgA7dc/URmVkVcynxI/AAAAAAAAAGc/ORVHnLvlEcM/s640/Fig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6754359" cy="5171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11560" y="1061272"/>
            <a:ext cx="222881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Glândula salivar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198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Conjuntivo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Características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Diversos tipos celulares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Grande quantidade de matriz extracelular e menos células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Função estrutural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9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minerva.ufpel.edu.br/~mgrheing/cd_histologia/geral/D3_100x_intramembrano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188640"/>
            <a:ext cx="3564421" cy="2675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ident.com.br/public-img/user/1/26/26673/content/14684/1295973169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4" t="20188" r="17177" b="15117"/>
          <a:stretch/>
        </p:blipFill>
        <p:spPr bwMode="auto">
          <a:xfrm>
            <a:off x="2483768" y="1550441"/>
            <a:ext cx="3738528" cy="2974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farm3.static.flickr.com/2571/3960528509_4422c56fdf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81" y="3390448"/>
            <a:ext cx="4815416" cy="3311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733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Classificação: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Tecido conjuntivo </a:t>
            </a:r>
            <a:r>
              <a:rPr lang="pt-BR" b="1" dirty="0"/>
              <a:t>P</a:t>
            </a:r>
            <a:r>
              <a:rPr lang="pt-BR" b="1" dirty="0" smtClean="0"/>
              <a:t>ropriamente dito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Tecido conjuntivo </a:t>
            </a:r>
            <a:r>
              <a:rPr lang="pt-BR" dirty="0" smtClean="0"/>
              <a:t>de </a:t>
            </a:r>
            <a:r>
              <a:rPr lang="pt-BR" b="1" dirty="0" smtClean="0"/>
              <a:t>Adiposo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Tecido conjuntivo </a:t>
            </a:r>
            <a:r>
              <a:rPr lang="pt-BR" b="1" dirty="0" smtClean="0"/>
              <a:t>Cartilaginoso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/>
              <a:t>Tecido conjuntivo </a:t>
            </a:r>
            <a:r>
              <a:rPr lang="pt-BR" dirty="0" smtClean="0"/>
              <a:t> </a:t>
            </a:r>
            <a:r>
              <a:rPr lang="pt-BR" b="1" dirty="0" smtClean="0"/>
              <a:t>Ósseo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. </a:t>
            </a:r>
            <a:r>
              <a:rPr lang="pt-BR" dirty="0" smtClean="0"/>
              <a:t>Tecido conjuntivo </a:t>
            </a:r>
            <a:r>
              <a:rPr lang="pt-BR" b="1" dirty="0" smtClean="0"/>
              <a:t>Sanguíneo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668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Tecido conjuntivo propriamente </a:t>
            </a:r>
            <a:r>
              <a:rPr lang="pt-BR" b="1" dirty="0" smtClean="0"/>
              <a:t>dito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3000" dirty="0" smtClean="0"/>
              <a:t>- Preenche espaços</a:t>
            </a:r>
          </a:p>
          <a:p>
            <a:pPr>
              <a:buFontTx/>
              <a:buChar char="-"/>
            </a:pPr>
            <a:endParaRPr lang="pt-BR" sz="3000" dirty="0"/>
          </a:p>
          <a:p>
            <a:pPr marL="0" indent="0">
              <a:buNone/>
            </a:pPr>
            <a:r>
              <a:rPr lang="pt-BR" sz="3000" dirty="0" smtClean="0"/>
              <a:t>- Rico em fibras (colágeno, por exemplo)</a:t>
            </a:r>
          </a:p>
          <a:p>
            <a:pPr marL="0" indent="0">
              <a:buNone/>
            </a:pPr>
            <a:endParaRPr lang="pt-BR" sz="3000" dirty="0" smtClean="0"/>
          </a:p>
          <a:p>
            <a:pPr marL="0" indent="0">
              <a:buNone/>
            </a:pPr>
            <a:r>
              <a:rPr lang="pt-BR" sz="3000" dirty="0" smtClean="0"/>
              <a:t>- Irriga as células</a:t>
            </a:r>
          </a:p>
          <a:p>
            <a:pPr marL="0" indent="0">
              <a:buNone/>
            </a:pPr>
            <a:endParaRPr lang="pt-BR" sz="3000" dirty="0" smtClean="0"/>
          </a:p>
          <a:p>
            <a:pPr marL="0" indent="0">
              <a:buNone/>
            </a:pPr>
            <a:r>
              <a:rPr lang="pt-BR" sz="3000" dirty="0" smtClean="0"/>
              <a:t>- Barreira contra micro-organismos</a:t>
            </a:r>
          </a:p>
          <a:p>
            <a:pPr marL="0" indent="0">
              <a:buNone/>
            </a:pPr>
            <a:endParaRPr lang="pt-BR" sz="3000" dirty="0"/>
          </a:p>
          <a:p>
            <a:pPr marL="0" indent="0">
              <a:buNone/>
            </a:pPr>
            <a:r>
              <a:rPr lang="pt-BR" sz="3000" dirty="0" smtClean="0"/>
              <a:t>- Espalhado em todo o corpo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68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_AQQwmCRaYU/UeGd3_51lUI/AAAAAAAAAUc/sOX78O1BwmE/s1600/85+-+Pele+de+Axila+-+Menor+Aum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4779"/>
            <a:ext cx="8388424" cy="6862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57400"/>
            <a:ext cx="8229600" cy="540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Tecido </a:t>
            </a:r>
            <a:r>
              <a:rPr lang="pt-BR" b="1" dirty="0"/>
              <a:t>C</a:t>
            </a:r>
            <a:r>
              <a:rPr lang="pt-BR" b="1" dirty="0" smtClean="0"/>
              <a:t>onjuntivo Adiposo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800" dirty="0" smtClean="0"/>
              <a:t>- Predominantemente células adiposas (</a:t>
            </a:r>
            <a:r>
              <a:rPr lang="pt-BR" sz="2800" b="1" dirty="0" smtClean="0"/>
              <a:t>Adipócito</a:t>
            </a:r>
            <a:r>
              <a:rPr lang="pt-BR" sz="2800" dirty="0" smtClean="0"/>
              <a:t>)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- Matriz extracelular é reduzida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- Reserva de energia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- Isolamento térmico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- Proteção contra choques mecânicos</a:t>
            </a:r>
            <a:endParaRPr lang="pt-BR" sz="2800" dirty="0"/>
          </a:p>
        </p:txBody>
      </p:sp>
      <p:pic>
        <p:nvPicPr>
          <p:cNvPr id="4" name="Picture 6" descr="http://farm3.static.flickr.com/2571/3960528509_4422c56fd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92015"/>
            <a:ext cx="4085870" cy="2809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974975" y="5801549"/>
            <a:ext cx="17943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b="1" dirty="0" smtClean="0"/>
              <a:t>Tecido Adiposo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6668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2597" y="0"/>
            <a:ext cx="8229600" cy="1143000"/>
          </a:xfrm>
        </p:spPr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52736"/>
            <a:ext cx="4476610" cy="58052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 smtClean="0"/>
              <a:t>. Tecido </a:t>
            </a:r>
            <a:r>
              <a:rPr lang="pt-BR" b="1" dirty="0"/>
              <a:t>C</a:t>
            </a:r>
            <a:r>
              <a:rPr lang="pt-BR" b="1" dirty="0" smtClean="0"/>
              <a:t>onjuntivo Cartilaginoso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b="1" dirty="0" smtClean="0"/>
              <a:t>- </a:t>
            </a:r>
            <a:r>
              <a:rPr lang="pt-BR" b="1" dirty="0" err="1" smtClean="0"/>
              <a:t>Condrócitos</a:t>
            </a:r>
            <a:endParaRPr lang="pt-BR" b="1" dirty="0"/>
          </a:p>
          <a:p>
            <a:pPr>
              <a:buFontTx/>
              <a:buChar char="-"/>
            </a:pPr>
            <a:r>
              <a:rPr lang="pt-BR" dirty="0" smtClean="0"/>
              <a:t>Função estrutural</a:t>
            </a:r>
          </a:p>
          <a:p>
            <a:pPr>
              <a:buFontTx/>
              <a:buChar char="-"/>
            </a:pPr>
            <a:r>
              <a:rPr lang="pt-BR" dirty="0" smtClean="0"/>
              <a:t>Movimentação</a:t>
            </a:r>
          </a:p>
          <a:p>
            <a:pPr>
              <a:buFontTx/>
              <a:buChar char="-"/>
            </a:pPr>
            <a:r>
              <a:rPr lang="pt-BR" dirty="0" smtClean="0"/>
              <a:t>Matriz rica em fibras</a:t>
            </a:r>
          </a:p>
          <a:p>
            <a:pPr>
              <a:buFontTx/>
              <a:buChar char="-"/>
            </a:pPr>
            <a:r>
              <a:rPr lang="pt-BR" dirty="0" smtClean="0"/>
              <a:t>Revestimento dos ossos</a:t>
            </a:r>
          </a:p>
          <a:p>
            <a:pPr>
              <a:buFontTx/>
              <a:buChar char="-"/>
            </a:pPr>
            <a:r>
              <a:rPr lang="pt-BR" dirty="0" smtClean="0"/>
              <a:t>Facilita a movimentação dos ossos, amortece choques nas articulações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341076" y="5517232"/>
            <a:ext cx="35638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400" b="1" dirty="0" smtClean="0"/>
              <a:t>Onde, no nosso corpo,  existe cartilagem?</a:t>
            </a:r>
            <a:endParaRPr lang="pt-BR" sz="2400" b="1" dirty="0"/>
          </a:p>
        </p:txBody>
      </p:sp>
      <p:pic>
        <p:nvPicPr>
          <p:cNvPr id="2050" name="Picture 2" descr="http://msalx.veja.abril.com.br/2014/08/09/0940/pe6Cx/cartilagem-joelho-20130109-original.jpeg?14024605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35" y="1124744"/>
            <a:ext cx="5092229" cy="2863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 flipV="1">
            <a:off x="5115198" y="2780928"/>
            <a:ext cx="850745" cy="18086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 smtClean="0"/>
              <a:t>Histologia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Estudo dos tecidos animais e vegetais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Tecido: Conjunto de células de determinado órgão, que juntas desempenham uma função especifica</a:t>
            </a:r>
          </a:p>
          <a:p>
            <a:pPr>
              <a:buFont typeface="Wingdings" panose="05000000000000000000" pitchFamily="2" charset="2"/>
              <a:buChar char="v"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O que possibilita a existência de tantos tecidos e células diferentes?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2597" y="0"/>
            <a:ext cx="8229600" cy="1143000"/>
          </a:xfrm>
        </p:spPr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25037"/>
            <a:ext cx="4860032" cy="507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. Tecido conjuntivo Ósseo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- </a:t>
            </a:r>
            <a:r>
              <a:rPr lang="pt-BR" b="1" dirty="0" err="1" smtClean="0"/>
              <a:t>Osteócitos</a:t>
            </a:r>
            <a:endParaRPr lang="pt-BR" b="1" dirty="0"/>
          </a:p>
          <a:p>
            <a:pPr>
              <a:buFontTx/>
              <a:buChar char="-"/>
            </a:pPr>
            <a:r>
              <a:rPr lang="pt-BR" dirty="0" smtClean="0"/>
              <a:t>Função estrutural</a:t>
            </a:r>
          </a:p>
          <a:p>
            <a:pPr>
              <a:buFontTx/>
              <a:buChar char="-"/>
            </a:pPr>
            <a:r>
              <a:rPr lang="pt-BR" dirty="0" smtClean="0"/>
              <a:t>Movimentação</a:t>
            </a:r>
          </a:p>
          <a:p>
            <a:pPr>
              <a:buFontTx/>
              <a:buChar char="-"/>
            </a:pPr>
            <a:r>
              <a:rPr lang="pt-BR" dirty="0" smtClean="0"/>
              <a:t>Matriz rica em sais minerais (de cálcio, por exemplo)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endParaRPr lang="pt-BR" dirty="0" smtClean="0"/>
          </a:p>
        </p:txBody>
      </p:sp>
      <p:pic>
        <p:nvPicPr>
          <p:cNvPr id="3074" name="Picture 2" descr="http://www.mdig.com.br/imagens/ciencia/esqueleto_hu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11392"/>
            <a:ext cx="3746748" cy="4306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8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24744" y="188640"/>
            <a:ext cx="8229600" cy="1143000"/>
          </a:xfrm>
        </p:spPr>
        <p:txBody>
          <a:bodyPr/>
          <a:lstStyle/>
          <a:p>
            <a:r>
              <a:rPr lang="pt-BR" dirty="0"/>
              <a:t>Tecido Conjuntivo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216" y="1988840"/>
            <a:ext cx="8229600" cy="4525963"/>
          </a:xfrm>
        </p:spPr>
        <p:txBody>
          <a:bodyPr/>
          <a:lstStyle/>
          <a:p>
            <a:r>
              <a:rPr lang="pt-BR" b="1" dirty="0" smtClean="0"/>
              <a:t>Sangue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. </a:t>
            </a:r>
            <a:r>
              <a:rPr lang="pt-BR" dirty="0" smtClean="0"/>
              <a:t>Tecido especial, que apresenta moléculas e células imensas em um líquido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Plasma</a:t>
            </a:r>
          </a:p>
          <a:p>
            <a:pPr>
              <a:buFontTx/>
              <a:buChar char="-"/>
            </a:pPr>
            <a:r>
              <a:rPr lang="pt-BR" b="1" dirty="0" smtClean="0"/>
              <a:t>Elementos </a:t>
            </a:r>
            <a:r>
              <a:rPr lang="pt-BR" b="1" dirty="0"/>
              <a:t>figurados</a:t>
            </a:r>
          </a:p>
          <a:p>
            <a:pPr>
              <a:buFontTx/>
              <a:buChar char="-"/>
            </a:pPr>
            <a:endParaRPr lang="pt-BR" b="1" dirty="0" smtClean="0"/>
          </a:p>
        </p:txBody>
      </p:sp>
      <p:pic>
        <p:nvPicPr>
          <p:cNvPr id="5122" name="Picture 2" descr="http://www.santacasademaceio.com.br/wp-content/uploads/2015/02/sangu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4476"/>
            <a:ext cx="3995935" cy="26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5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pt-BR" b="1" dirty="0" smtClean="0"/>
              <a:t>Plasma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Água, proteínas, sais minarias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Transporte de gases, nutrientes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Pode aumentar de quantidade devido ao excesso de sais (Sal de cozinha, por exemplo)</a:t>
            </a:r>
          </a:p>
          <a:p>
            <a:pPr marL="0" indent="0">
              <a:buNone/>
            </a:pPr>
            <a:endParaRPr lang="pt-BR" dirty="0"/>
          </a:p>
        </p:txBody>
      </p:sp>
      <p:cxnSp>
        <p:nvCxnSpPr>
          <p:cNvPr id="4" name="Conector de seta reta 3"/>
          <p:cNvCxnSpPr/>
          <p:nvPr/>
        </p:nvCxnSpPr>
        <p:spPr>
          <a:xfrm>
            <a:off x="4139952" y="4589560"/>
            <a:ext cx="0" cy="8556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904310" y="5809619"/>
            <a:ext cx="24712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Pressão alta!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6348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60648"/>
            <a:ext cx="6300192" cy="648072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pt-BR" dirty="0" smtClean="0"/>
              <a:t>Elementos figurados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Hemácias</a:t>
            </a:r>
            <a:r>
              <a:rPr lang="pt-BR" dirty="0" smtClean="0"/>
              <a:t> (glóbulos vermelhos): células que possuem hemoglobina. Transportam gases no sangue.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Plaquetas</a:t>
            </a:r>
            <a:r>
              <a:rPr lang="pt-BR" dirty="0" smtClean="0"/>
              <a:t>: fragmentos de células que participam da coagulação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Leucócitos</a:t>
            </a:r>
            <a:r>
              <a:rPr lang="pt-BR" dirty="0" smtClean="0"/>
              <a:t> (glóbulos brancos): células responsáveis pela defesa imunológica do organismo. Vários tipos de células</a:t>
            </a:r>
            <a:endParaRPr lang="pt-BR" dirty="0"/>
          </a:p>
        </p:txBody>
      </p:sp>
      <p:pic>
        <p:nvPicPr>
          <p:cNvPr id="4098" name="Picture 2" descr="http://www.sensorweb.com.br/wp-content/uploads/2014/06/iStock_000028928136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62" y="188640"/>
            <a:ext cx="2448272" cy="24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kerchak.com/wp-content/uploads/2015/08/Funciones-de-las-plaquet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16" y="2510479"/>
            <a:ext cx="2855640" cy="21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iologianet.uol.com.br/upload/conteudo/images/no-sangue-encontramos-hemacias-leucocitos-plaquetas-542fdebb9a8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581128"/>
            <a:ext cx="2085223" cy="206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kerchak.com/wp-content/uploads/2015/08/Funciones-de-las-plaquet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59" y="2452783"/>
            <a:ext cx="2855640" cy="2128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biologianet.uol.com.br/upload/conteudo/images/no-sangue-encontramos-hemacias-leucocitos-plaquetas-542fdebb9a8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79" y="4523432"/>
            <a:ext cx="2085223" cy="2062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b/b8/Eosinophils_in_peripheral_bl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5313"/>
            <a:ext cx="7681129" cy="6818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afh.bio.br/sentidos/img/sentidos%20pe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091"/>
          <a:stretch/>
        </p:blipFill>
        <p:spPr bwMode="auto">
          <a:xfrm>
            <a:off x="1430511" y="575320"/>
            <a:ext cx="7204364" cy="6162360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698255" y="2580424"/>
            <a:ext cx="1080120" cy="26014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>
            <a:off x="2353945" y="2601028"/>
            <a:ext cx="288032" cy="216024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/>
          <p:cNvSpPr/>
          <p:nvPr/>
        </p:nvSpPr>
        <p:spPr>
          <a:xfrm>
            <a:off x="2425953" y="4965816"/>
            <a:ext cx="144016" cy="8970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794599" y="4984591"/>
            <a:ext cx="540060" cy="13007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94599" y="2877584"/>
            <a:ext cx="540060" cy="5748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354439" y="1581440"/>
            <a:ext cx="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148529" y="750443"/>
            <a:ext cx="210938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epitelial revestimento</a:t>
            </a:r>
            <a:endParaRPr lang="pt-BR" sz="24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2857403"/>
            <a:ext cx="210020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Conjuntivo </a:t>
            </a:r>
            <a:r>
              <a:rPr lang="pt-BR" sz="2400" b="1" dirty="0"/>
              <a:t>P</a:t>
            </a:r>
            <a:r>
              <a:rPr lang="pt-BR" sz="2400" b="1" dirty="0" smtClean="0"/>
              <a:t>ropriamente dito</a:t>
            </a:r>
            <a:endParaRPr lang="pt-BR" sz="24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81306" y="4814169"/>
            <a:ext cx="169840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Conjuntivo </a:t>
            </a:r>
            <a:r>
              <a:rPr lang="pt-BR" sz="2400" b="1" dirty="0"/>
              <a:t>A</a:t>
            </a:r>
            <a:r>
              <a:rPr lang="pt-BR" sz="2400" b="1" dirty="0" smtClean="0"/>
              <a:t>diposo</a:t>
            </a:r>
            <a:endParaRPr lang="pt-BR" sz="24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068022" y="5176891"/>
            <a:ext cx="247128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</a:t>
            </a:r>
            <a:r>
              <a:rPr lang="pt-BR" sz="2400" b="1" dirty="0"/>
              <a:t>E</a:t>
            </a:r>
            <a:r>
              <a:rPr lang="pt-BR" sz="2400" b="1" dirty="0" smtClean="0"/>
              <a:t>pitelial Glandular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7334659" y="5397433"/>
            <a:ext cx="169840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Conjuntivo Sanguíneo</a:t>
            </a:r>
            <a:endParaRPr lang="pt-BR" sz="24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322230" y="2441904"/>
            <a:ext cx="124600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Tecido Nervoso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698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C:\Users\Pedro\Google Drive\20160513_00574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8126" r="22117" b="5019"/>
          <a:stretch/>
        </p:blipFill>
        <p:spPr bwMode="auto">
          <a:xfrm>
            <a:off x="0" y="188639"/>
            <a:ext cx="9086565" cy="6541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C:\Users\Pedro\Google Drive\20160513_0058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" t="6198" r="18216" b="5164"/>
          <a:stretch/>
        </p:blipFill>
        <p:spPr bwMode="auto">
          <a:xfrm>
            <a:off x="-9550" y="614148"/>
            <a:ext cx="9104726" cy="6085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6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Muscular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b="1" dirty="0" smtClean="0"/>
              <a:t>Características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Células alongadas (chamadas também de fibras musculares)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Muitas vezes células enormes com vários núcleos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Ricas em fibras contráteis: contração e distensão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13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Muscular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Classificação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Tecido Muscular </a:t>
            </a:r>
            <a:r>
              <a:rPr lang="pt-BR" b="1" dirty="0"/>
              <a:t>E</a:t>
            </a:r>
            <a:r>
              <a:rPr lang="pt-BR" b="1" dirty="0" smtClean="0"/>
              <a:t>striado</a:t>
            </a:r>
            <a:r>
              <a:rPr lang="pt-BR" dirty="0" smtClean="0"/>
              <a:t> Esquelético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Tecido Muscular </a:t>
            </a:r>
            <a:r>
              <a:rPr lang="pt-BR" b="1" dirty="0"/>
              <a:t>Estriado</a:t>
            </a:r>
            <a:r>
              <a:rPr lang="pt-BR" dirty="0"/>
              <a:t> Cardíaco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Tecido Muscular </a:t>
            </a:r>
            <a:r>
              <a:rPr lang="pt-BR" b="1" dirty="0" smtClean="0"/>
              <a:t>Liso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455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comentei.com.br/wp-content/uploads/2013/04/hepatite-b-no-fig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40" y="260647"/>
            <a:ext cx="5338313" cy="3434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4" y="3501008"/>
            <a:ext cx="15061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Órgão: Fígado</a:t>
            </a:r>
            <a:endParaRPr lang="pt-BR" b="1" dirty="0"/>
          </a:p>
        </p:txBody>
      </p:sp>
      <p:pic>
        <p:nvPicPr>
          <p:cNvPr id="5122" name="Picture 2" descr="http://anatpat.unicamp.br/DSCN4580+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83" y="2943200"/>
            <a:ext cx="4943872" cy="3707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699792" y="6165304"/>
            <a:ext cx="17413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Tecido do fígado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50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ristasgranada.net/webcole/documentos/Ciencias/Bach-1%BA/Biologia/4_Histologia/Histo_Animal_Fotos/5_Muscular/1_Musculo-Li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8" y="188640"/>
            <a:ext cx="4923808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aleon.hispavista.com/tejidomuscular/img/104_04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068960"/>
            <a:ext cx="4923175" cy="3692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/>
              <a:t>Tecido Muscular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57" y="1412776"/>
            <a:ext cx="8507288" cy="5112568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Tecido </a:t>
            </a:r>
            <a:r>
              <a:rPr lang="pt-BR" b="1" dirty="0"/>
              <a:t>Muscular Estriado </a:t>
            </a:r>
            <a:r>
              <a:rPr lang="pt-BR" b="1" dirty="0" smtClean="0"/>
              <a:t>Esquelético e Cardíaco</a:t>
            </a:r>
            <a:endParaRPr lang="pt-BR" b="1" dirty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Contrações rápidas, fortes, descontínuas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Compõe o sistema muscular esquelético, que é ligado aos ossos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Tipo muscular do coração (</a:t>
            </a:r>
            <a:r>
              <a:rPr lang="pt-BR" b="1" dirty="0" smtClean="0"/>
              <a:t>Estriado cardíaco)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Movimentação voluntária do corpo (exceto o </a:t>
            </a:r>
            <a:r>
              <a:rPr lang="pt-BR" b="1" dirty="0" smtClean="0"/>
              <a:t>Cardíaco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13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Tecido Muscular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. Células agrupadas em </a:t>
            </a:r>
            <a:r>
              <a:rPr lang="pt-BR" b="1" dirty="0"/>
              <a:t>feixes</a:t>
            </a:r>
            <a:r>
              <a:rPr lang="pt-BR" dirty="0"/>
              <a:t>, vários núcleos</a:t>
            </a:r>
          </a:p>
          <a:p>
            <a:endParaRPr lang="pt-BR" dirty="0"/>
          </a:p>
        </p:txBody>
      </p:sp>
      <p:pic>
        <p:nvPicPr>
          <p:cNvPr id="4" name="Picture 4" descr="http://galeon.hispavista.com/tejidomuscular/img/104_04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77" y="2492896"/>
            <a:ext cx="5283215" cy="3962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55576" y="6255252"/>
            <a:ext cx="411599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b="1" dirty="0" smtClean="0"/>
              <a:t>Tecido Muscular Estriado Esquelético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33713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60648"/>
            <a:ext cx="5796136" cy="6453336"/>
          </a:xfrm>
        </p:spPr>
        <p:txBody>
          <a:bodyPr>
            <a:normAutofit/>
          </a:bodyPr>
          <a:lstStyle/>
          <a:p>
            <a:r>
              <a:rPr lang="pt-BR" b="1" dirty="0"/>
              <a:t>Tecido Muscular </a:t>
            </a:r>
            <a:r>
              <a:rPr lang="pt-BR" b="1" dirty="0" smtClean="0"/>
              <a:t>Liso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Células menores, mononucleadas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Contrações lentas e involuntárias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Trato digestivo e respiratório, sistema circulatório,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Picture 2" descr="http://www.maristasgranada.net/webcole/documentos/Ciencias/Bach-1%BA/Biologia/4_Histologia/Histo_Animal_Fotos/5_Muscular/1_Musculo-Li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61" y="1124744"/>
            <a:ext cx="4528004" cy="3377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3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Nervoso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Características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Coordenação das funções de outros órgãos e do organismo de forma geral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Principal tipo celular: </a:t>
            </a:r>
            <a:r>
              <a:rPr lang="pt-BR" b="1" dirty="0" smtClean="0"/>
              <a:t>Neurônio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044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Nervoso</a:t>
            </a:r>
            <a:endParaRPr lang="pt-BR" dirty="0"/>
          </a:p>
        </p:txBody>
      </p:sp>
      <p:pic>
        <p:nvPicPr>
          <p:cNvPr id="6146" name="Picture 2" descr="http://www.cyberesfera.com/wp-content/uploads/2014/10/neuron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92485" cy="522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43608" y="1052736"/>
            <a:ext cx="15845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Neurônio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3283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1.bp.blogspot.com/-oUh5njDIal8/UZqvRgc3eQI/AAAAAAAABMQ/pP9ukuQXkn0/s1600/IN+NATURA+medula+espinhal+x40+branca+x+cinzent+corponeur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t="13223" r="2193" b="8018"/>
          <a:stretch/>
        </p:blipFill>
        <p:spPr bwMode="auto">
          <a:xfrm>
            <a:off x="72920" y="96385"/>
            <a:ext cx="5353493" cy="3594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2.bp.blogspot.com/_Nir4jCVUOKk/Riy4Eg3pwtI/AAAAAAAAAEk/thnU19s7eUM/s400/Nerve15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86" y="2924944"/>
            <a:ext cx="5772780" cy="3795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394184" y="3449565"/>
            <a:ext cx="17272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Neurônios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3283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Nervoso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pt-BR" b="1" dirty="0" smtClean="0"/>
              <a:t>Neurônio</a:t>
            </a:r>
            <a:r>
              <a:rPr lang="pt-BR" dirty="0" smtClean="0"/>
              <a:t>: 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Principal célula do tecido nervoso. Tem a capacidade de transmitir estímulos para todo o corpo (</a:t>
            </a:r>
            <a:r>
              <a:rPr lang="pt-BR" b="1" dirty="0" smtClean="0"/>
              <a:t>impulso</a:t>
            </a:r>
            <a:r>
              <a:rPr lang="pt-BR" dirty="0" smtClean="0"/>
              <a:t> </a:t>
            </a:r>
            <a:r>
              <a:rPr lang="pt-BR" b="1" dirty="0" smtClean="0"/>
              <a:t>nervoso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Responder a estímulos do ambiente</a:t>
            </a:r>
          </a:p>
        </p:txBody>
      </p:sp>
    </p:spTree>
    <p:extLst>
      <p:ext uri="{BB962C8B-B14F-4D97-AF65-F5344CB8AC3E}">
        <p14:creationId xmlns:p14="http://schemas.microsoft.com/office/powerpoint/2010/main" val="13283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Nervoso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 smtClean="0"/>
              <a:t>Impulso nervoso: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Transmissão </a:t>
            </a:r>
            <a:r>
              <a:rPr lang="pt-BR" b="1" dirty="0" smtClean="0"/>
              <a:t>elétrica</a:t>
            </a:r>
            <a:r>
              <a:rPr lang="pt-BR" dirty="0" smtClean="0"/>
              <a:t> de estímulos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Acontece através dos </a:t>
            </a:r>
            <a:r>
              <a:rPr lang="pt-BR" b="1" dirty="0" smtClean="0"/>
              <a:t>axônios</a:t>
            </a:r>
            <a:r>
              <a:rPr lang="pt-BR" dirty="0" smtClean="0"/>
              <a:t> neuronais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dirty="0" smtClean="0"/>
              <a:t>. Estimulo do musculo estriado a executar a </a:t>
            </a:r>
            <a:r>
              <a:rPr lang="pt-BR" b="1" dirty="0" smtClean="0"/>
              <a:t>ação</a:t>
            </a:r>
            <a:r>
              <a:rPr lang="pt-BR" dirty="0" smtClean="0"/>
              <a:t> necessária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Sinapse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283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geocities.ws/ctv10ano/sinap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52" y="332656"/>
            <a:ext cx="7039189" cy="6351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95536" y="476672"/>
            <a:ext cx="1503384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Sinapse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62589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5121"/>
            <a:ext cx="8229600" cy="1143000"/>
          </a:xfrm>
        </p:spPr>
        <p:txBody>
          <a:bodyPr/>
          <a:lstStyle/>
          <a:p>
            <a:r>
              <a:rPr lang="pt-BR" dirty="0"/>
              <a:t>Histologia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Existem quatro tipos básicos de tecidos humanos: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Epitelial</a:t>
            </a:r>
            <a:r>
              <a:rPr lang="pt-BR" sz="2800" dirty="0" smtClean="0"/>
              <a:t>: Reveste e protege o corpo do meio externo</a:t>
            </a:r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Conjuntivo: </a:t>
            </a:r>
            <a:r>
              <a:rPr lang="pt-BR" sz="2800" dirty="0" smtClean="0"/>
              <a:t>Ocupa espaços e tem função estrutural</a:t>
            </a:r>
            <a:endParaRPr lang="pt-BR" sz="2800" b="1" dirty="0" smtClean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Muscular: </a:t>
            </a:r>
            <a:r>
              <a:rPr lang="pt-BR" sz="2800" dirty="0" smtClean="0"/>
              <a:t>Importante na movimentação do corpo e no sistema cardiovascular</a:t>
            </a:r>
            <a:endParaRPr lang="pt-BR" sz="2800" b="1" dirty="0" smtClean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Nervoso: </a:t>
            </a:r>
            <a:r>
              <a:rPr lang="pt-BR" sz="2800" dirty="0"/>
              <a:t>C</a:t>
            </a:r>
            <a:r>
              <a:rPr lang="pt-BR" sz="2800" dirty="0" smtClean="0"/>
              <a:t>entro de controle do organismo</a:t>
            </a:r>
            <a:endParaRPr lang="pt-BR" sz="2800" b="1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1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Pedro\Google Drive\20160513_010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9" b="11024"/>
          <a:stretch/>
        </p:blipFill>
        <p:spPr bwMode="auto">
          <a:xfrm>
            <a:off x="2194279" y="1"/>
            <a:ext cx="4861489" cy="684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Epitelial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Características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Pouco material entre as células (Matriz extracelular), células </a:t>
            </a:r>
            <a:r>
              <a:rPr lang="pt-BR" dirty="0" smtClean="0"/>
              <a:t>justapostas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Revestimento</a:t>
            </a:r>
          </a:p>
          <a:p>
            <a:pPr marL="0" indent="0">
              <a:buNone/>
            </a:pPr>
            <a:r>
              <a:rPr lang="pt-BR" dirty="0" smtClean="0"/>
              <a:t>. Delimitam estruturas</a:t>
            </a:r>
          </a:p>
          <a:p>
            <a:pPr marL="0" indent="0">
              <a:buNone/>
            </a:pPr>
            <a:r>
              <a:rPr lang="pt-BR" dirty="0" smtClean="0"/>
              <a:t>. Proteção para o organismo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0"/>
            <a:ext cx="5544616" cy="6716774"/>
          </a:xfrm>
        </p:spPr>
        <p:txBody>
          <a:bodyPr/>
          <a:lstStyle/>
          <a:p>
            <a:r>
              <a:rPr lang="pt-BR" b="1" dirty="0" smtClean="0"/>
              <a:t>Classificação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sz="3600" dirty="0" smtClean="0"/>
              <a:t>. Tecido epitelial de revestimento</a:t>
            </a:r>
          </a:p>
          <a:p>
            <a:pPr marL="0" indent="0">
              <a:buNone/>
            </a:pPr>
            <a:endParaRPr lang="pt-BR" sz="3600" dirty="0" smtClean="0"/>
          </a:p>
          <a:p>
            <a:pPr marL="0" indent="0">
              <a:buNone/>
            </a:pPr>
            <a:endParaRPr lang="pt-BR" sz="3600" dirty="0" smtClean="0"/>
          </a:p>
          <a:p>
            <a:pPr marL="0" indent="0">
              <a:buNone/>
            </a:pPr>
            <a:endParaRPr lang="pt-BR" sz="3600" dirty="0"/>
          </a:p>
          <a:p>
            <a:pPr marL="0" indent="0">
              <a:buNone/>
            </a:pPr>
            <a:r>
              <a:rPr lang="pt-BR" sz="3600" dirty="0" smtClean="0"/>
              <a:t>. Tecido epitelial glandular</a:t>
            </a:r>
          </a:p>
          <a:p>
            <a:pPr marL="0" indent="0">
              <a:buNone/>
            </a:pPr>
            <a:endParaRPr lang="pt-BR" sz="3600" dirty="0"/>
          </a:p>
          <a:p>
            <a:pPr marL="0" indent="0">
              <a:buNone/>
            </a:pPr>
            <a:endParaRPr lang="pt-BR" sz="3600" dirty="0"/>
          </a:p>
        </p:txBody>
      </p:sp>
      <p:pic>
        <p:nvPicPr>
          <p:cNvPr id="4" name="Picture 2" descr="http://mmegias.webs.uvigo.es/a-imagenes-grandes/imagenes/epitelio-estrat-plan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76672"/>
            <a:ext cx="3979414" cy="3079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2.bp.blogspot.com/-pzT3CzgA7dc/URmVkVcynxI/AAAAAAAAAGc/ORVHnLvlEcM/s640/Fig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11275"/>
            <a:ext cx="3533713" cy="2705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5649" y="116632"/>
            <a:ext cx="5585761" cy="6741368"/>
          </a:xfrm>
        </p:spPr>
        <p:txBody>
          <a:bodyPr>
            <a:normAutofit/>
          </a:bodyPr>
          <a:lstStyle/>
          <a:p>
            <a:r>
              <a:rPr lang="pt-BR" b="1" dirty="0" smtClean="0"/>
              <a:t>Tecido Epitelial </a:t>
            </a:r>
            <a:r>
              <a:rPr lang="pt-BR" b="1" dirty="0"/>
              <a:t>de R</a:t>
            </a:r>
            <a:r>
              <a:rPr lang="pt-BR" b="1" dirty="0" smtClean="0"/>
              <a:t>evestimento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Pouco espaço entre as células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Camadas</a:t>
            </a:r>
            <a:r>
              <a:rPr lang="pt-BR" dirty="0" smtClean="0"/>
              <a:t> de células</a:t>
            </a:r>
          </a:p>
          <a:p>
            <a:pPr marL="0" indent="0">
              <a:buNone/>
            </a:pPr>
            <a:r>
              <a:rPr lang="pt-BR" dirty="0" smtClean="0"/>
              <a:t>. Pode ser </a:t>
            </a:r>
            <a:r>
              <a:rPr lang="pt-BR" b="1" dirty="0" smtClean="0"/>
              <a:t>queratinizado</a:t>
            </a:r>
          </a:p>
          <a:p>
            <a:pPr marL="0" indent="0">
              <a:buNone/>
            </a:pPr>
            <a:r>
              <a:rPr lang="pt-BR" dirty="0" smtClean="0"/>
              <a:t>. Proteção contra o meio externo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Exemplos: Pele, Trato </a:t>
            </a:r>
            <a:r>
              <a:rPr lang="pt-BR" dirty="0"/>
              <a:t>D</a:t>
            </a:r>
            <a:r>
              <a:rPr lang="pt-BR" dirty="0" smtClean="0"/>
              <a:t>igestivo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Picture 2" descr="http://mmegias.webs.uvigo.es/a-imagenes-grandes/imagenes/epitelio-estrat-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62" y="2924944"/>
            <a:ext cx="4429269" cy="342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nfoescola.com/wp-content/uploads/2010/11/estratifica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2656"/>
            <a:ext cx="3838575" cy="1323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Tecido Epitelial</a:t>
            </a:r>
            <a:endParaRPr lang="pt-BR" dirty="0"/>
          </a:p>
        </p:txBody>
      </p:sp>
      <p:pic>
        <p:nvPicPr>
          <p:cNvPr id="7170" name="Picture 2" descr="http://www.afh.bio.br/sentidos/img/sentidos%20pe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63545"/>
            <a:ext cx="7922619" cy="5347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899592" y="980728"/>
            <a:ext cx="91063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b="1" dirty="0" smtClean="0"/>
              <a:t>Pele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177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pt-BR" dirty="0"/>
              <a:t>Tecido Epitelial</a:t>
            </a:r>
          </a:p>
        </p:txBody>
      </p:sp>
      <p:pic>
        <p:nvPicPr>
          <p:cNvPr id="9218" name="Picture 2" descr="http://www.misodor.com/images/46y546y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6429"/>
            <a:ext cx="7199448" cy="5282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6014613"/>
            <a:ext cx="285879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b="1" dirty="0" smtClean="0"/>
              <a:t>Trato digestório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101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751</Words>
  <Application>Microsoft Office PowerPoint</Application>
  <PresentationFormat>Apresentação na tela (4:3)</PresentationFormat>
  <Paragraphs>217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Tema do Office</vt:lpstr>
      <vt:lpstr>Apresentação do PowerPoint</vt:lpstr>
      <vt:lpstr>Histologia</vt:lpstr>
      <vt:lpstr>Apresentação do PowerPoint</vt:lpstr>
      <vt:lpstr>Histologia</vt:lpstr>
      <vt:lpstr>Tecido Epitelial</vt:lpstr>
      <vt:lpstr>Apresentação do PowerPoint</vt:lpstr>
      <vt:lpstr>Apresentação do PowerPoint</vt:lpstr>
      <vt:lpstr>Tecido Epitelial</vt:lpstr>
      <vt:lpstr>Tecido Epitelial</vt:lpstr>
      <vt:lpstr>Tecido Epitelial</vt:lpstr>
      <vt:lpstr>Tecido Epitelial</vt:lpstr>
      <vt:lpstr>Tecido Epitelial</vt:lpstr>
      <vt:lpstr>Tecido Conjuntivo</vt:lpstr>
      <vt:lpstr>Apresentação do PowerPoint</vt:lpstr>
      <vt:lpstr>Tecido Conjuntivo</vt:lpstr>
      <vt:lpstr>Tecido Conjuntivo</vt:lpstr>
      <vt:lpstr>Apresentação do PowerPoint</vt:lpstr>
      <vt:lpstr>Tecido Conjuntivo</vt:lpstr>
      <vt:lpstr>Tecido Conjuntivo</vt:lpstr>
      <vt:lpstr>Tecido Conjuntivo</vt:lpstr>
      <vt:lpstr>Tecido Conjuntivo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Tecido Muscular</vt:lpstr>
      <vt:lpstr>Tecido Muscular</vt:lpstr>
      <vt:lpstr>Apresentação do PowerPoint</vt:lpstr>
      <vt:lpstr>Tecido Muscular</vt:lpstr>
      <vt:lpstr>Tecido Muscular</vt:lpstr>
      <vt:lpstr>Apresentação do PowerPoint</vt:lpstr>
      <vt:lpstr>Tecido Nervoso</vt:lpstr>
      <vt:lpstr>Tecido Nervoso</vt:lpstr>
      <vt:lpstr>Apresentação do PowerPoint</vt:lpstr>
      <vt:lpstr>Tecido Nervoso</vt:lpstr>
      <vt:lpstr>Tecido Nervoso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Citologia, Histologia e Metabolismo (3)</dc:title>
  <dc:creator>pedro</dc:creator>
  <cp:lastModifiedBy>Pedro</cp:lastModifiedBy>
  <cp:revision>51</cp:revision>
  <dcterms:created xsi:type="dcterms:W3CDTF">2015-03-29T16:23:56Z</dcterms:created>
  <dcterms:modified xsi:type="dcterms:W3CDTF">2018-07-06T02:10:24Z</dcterms:modified>
</cp:coreProperties>
</file>